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797675" cy="9926638"/>
  <p:defaultTextStyle>
    <a:defPPr>
      <a:defRPr lang="fr-B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ED810"/>
    <a:srgbClr val="20E711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150" d="100"/>
          <a:sy n="150" d="100"/>
        </p:scale>
        <p:origin x="-1002" y="-7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2840038"/>
            <a:ext cx="5829300" cy="1960562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4F7BF4-4B2B-444D-8A20-1CB2D669DD91}" type="slidenum">
              <a:rPr lang="fr-BE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AFA987-EF8C-42CA-9310-AADC7B9FB4FF}" type="slidenum">
              <a:rPr lang="fr-BE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972050" y="366713"/>
            <a:ext cx="1543050" cy="780097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42900" y="366713"/>
            <a:ext cx="4476750" cy="780097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A9C92E-8830-4D29-82F7-5D0637971214}" type="slidenum">
              <a:rPr lang="fr-BE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EACCF8-254F-4896-AC95-EAFFD27CDDE5}" type="slidenum">
              <a:rPr lang="fr-BE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338" y="5875338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338" y="3875088"/>
            <a:ext cx="5829300" cy="20002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C9F5A1-C693-4BBC-8715-72ABBD203AC7}" type="slidenum">
              <a:rPr lang="fr-BE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42900" y="2133600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505200" y="2133600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B3DFEB-4D75-4CF1-ADA4-55D49C001AD9}" type="slidenum">
              <a:rPr lang="fr-BE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046288"/>
            <a:ext cx="3030538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2900363"/>
            <a:ext cx="3030538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4563" y="2046288"/>
            <a:ext cx="3030537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4563" y="2900363"/>
            <a:ext cx="3030537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C0FAD9-BAD1-443F-90F4-D7D2D25DB4DC}" type="slidenum">
              <a:rPr lang="fr-BE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70C3B3-D4B0-4B76-B8B9-2DEE926A78A4}" type="slidenum">
              <a:rPr lang="fr-BE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D077A4-A152-4E29-8249-9423AFCE95B6}" type="slidenum">
              <a:rPr lang="fr-BE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3538"/>
            <a:ext cx="2255838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8" y="363538"/>
            <a:ext cx="3833812" cy="78041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0" y="1912938"/>
            <a:ext cx="2255838" cy="62547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056EFE-7690-4B37-B585-74A00FEB3E00}" type="slidenum">
              <a:rPr lang="fr-BE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613" y="6400800"/>
            <a:ext cx="4114800" cy="7556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613" y="81756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613" y="7156450"/>
            <a:ext cx="4114800" cy="10731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9C2452-5329-41A1-86D2-9D2EF82A735C}" type="slidenum">
              <a:rPr lang="fr-BE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366713"/>
            <a:ext cx="61722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BE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133600"/>
            <a:ext cx="6172200" cy="603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BE" smtClean="0"/>
              <a:t>Click to edit Master text styles</a:t>
            </a:r>
          </a:p>
          <a:p>
            <a:pPr lvl="1"/>
            <a:r>
              <a:rPr lang="fr-BE" smtClean="0"/>
              <a:t>Second level</a:t>
            </a:r>
          </a:p>
          <a:p>
            <a:pPr lvl="2"/>
            <a:r>
              <a:rPr lang="fr-BE" smtClean="0"/>
              <a:t>Third level</a:t>
            </a:r>
          </a:p>
          <a:p>
            <a:pPr lvl="3"/>
            <a:r>
              <a:rPr lang="fr-BE" smtClean="0"/>
              <a:t>Fourth level</a:t>
            </a:r>
          </a:p>
          <a:p>
            <a:pPr lvl="4"/>
            <a:r>
              <a:rPr lang="fr-BE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8326438"/>
            <a:ext cx="16002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fr-BE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8326438"/>
            <a:ext cx="21717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fr-BE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8326438"/>
            <a:ext cx="16002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B9DF22D-DD2A-4121-9597-D3B2295D1AA5}" type="slidenum">
              <a:rPr lang="fr-BE"/>
              <a:pPr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2.png"/><Relationship Id="rId7" Type="http://schemas.openxmlformats.org/officeDocument/2006/relationships/image" Target="../media/image5.jpeg"/><Relationship Id="rId12" Type="http://schemas.openxmlformats.org/officeDocument/2006/relationships/image" Target="cid:image001.png@01D0DAA1.07397420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11" Type="http://schemas.openxmlformats.org/officeDocument/2006/relationships/image" Target="../media/image8.png"/><Relationship Id="rId5" Type="http://schemas.openxmlformats.org/officeDocument/2006/relationships/image" Target="cid:image002.jpg@01CFF68C.38F74FE0" TargetMode="External"/><Relationship Id="rId10" Type="http://schemas.openxmlformats.org/officeDocument/2006/relationships/image" Target="../media/image7.png"/><Relationship Id="rId4" Type="http://schemas.openxmlformats.org/officeDocument/2006/relationships/image" Target="../media/image3.jpeg"/><Relationship Id="rId9" Type="http://schemas.openxmlformats.org/officeDocument/2006/relationships/image" Target="cid:image001.png@01D20464.87F97900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0" y="1384300"/>
            <a:ext cx="6858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fr-FR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0" y="230043"/>
            <a:ext cx="6553200" cy="87408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eaLnBrk="0" hangingPunct="0"/>
            <a:endParaRPr lang="fr-BE" sz="1200" b="1" u="sng" dirty="0" smtClean="0">
              <a:solidFill>
                <a:srgbClr val="000080"/>
              </a:solidFill>
              <a:latin typeface="Calibri" pitchFamily="34" charset="0"/>
              <a:cs typeface="Times New Roman" pitchFamily="18" charset="0"/>
            </a:endParaRPr>
          </a:p>
          <a:p>
            <a:pPr eaLnBrk="0" hangingPunct="0"/>
            <a:endParaRPr lang="fr-BE" sz="1200" b="1" u="sng" dirty="0" smtClean="0">
              <a:solidFill>
                <a:srgbClr val="000080"/>
              </a:solidFill>
              <a:latin typeface="Calibri" pitchFamily="34" charset="0"/>
              <a:cs typeface="Times New Roman" pitchFamily="18" charset="0"/>
            </a:endParaRPr>
          </a:p>
          <a:p>
            <a:pPr eaLnBrk="0" hangingPunct="0"/>
            <a:endParaRPr lang="fr-BE" sz="1200" b="1" u="sng" dirty="0" smtClean="0">
              <a:solidFill>
                <a:srgbClr val="000080"/>
              </a:solidFill>
              <a:latin typeface="Calibri" pitchFamily="34" charset="0"/>
              <a:cs typeface="Times New Roman" pitchFamily="18" charset="0"/>
            </a:endParaRPr>
          </a:p>
          <a:p>
            <a:pPr eaLnBrk="0" hangingPunct="0"/>
            <a:endParaRPr lang="fr-BE" sz="1200" b="1" u="sng" dirty="0" smtClean="0">
              <a:solidFill>
                <a:srgbClr val="000080"/>
              </a:solidFill>
              <a:latin typeface="Calibri" pitchFamily="34" charset="0"/>
              <a:cs typeface="Times New Roman" pitchFamily="18" charset="0"/>
            </a:endParaRPr>
          </a:p>
          <a:p>
            <a:pPr eaLnBrk="0" hangingPunct="0"/>
            <a:endParaRPr lang="fr-BE" sz="1200" b="1" u="sng" dirty="0" smtClean="0">
              <a:solidFill>
                <a:srgbClr val="000080"/>
              </a:solidFill>
              <a:latin typeface="Calibri" pitchFamily="34" charset="0"/>
              <a:cs typeface="Times New Roman" pitchFamily="18" charset="0"/>
            </a:endParaRPr>
          </a:p>
          <a:p>
            <a:pPr eaLnBrk="0" hangingPunct="0"/>
            <a:endParaRPr lang="fr-BE" sz="1200" b="1" u="sng" dirty="0" smtClean="0">
              <a:solidFill>
                <a:srgbClr val="000080"/>
              </a:solidFill>
              <a:latin typeface="Calibri" pitchFamily="34" charset="0"/>
              <a:cs typeface="Times New Roman" pitchFamily="18" charset="0"/>
            </a:endParaRPr>
          </a:p>
          <a:p>
            <a:pPr eaLnBrk="0" hangingPunct="0"/>
            <a:endParaRPr lang="fr-BE" sz="1200" b="1" u="sng" dirty="0" smtClean="0">
              <a:solidFill>
                <a:srgbClr val="000080"/>
              </a:solidFill>
              <a:latin typeface="Calibri" pitchFamily="34" charset="0"/>
              <a:cs typeface="Times New Roman" pitchFamily="18" charset="0"/>
            </a:endParaRPr>
          </a:p>
          <a:p>
            <a:pPr eaLnBrk="0" hangingPunct="0"/>
            <a:endParaRPr lang="fr-BE" sz="1200" b="1" u="sng" dirty="0" smtClean="0">
              <a:solidFill>
                <a:srgbClr val="000080"/>
              </a:solidFill>
              <a:latin typeface="Calibri" pitchFamily="34" charset="0"/>
              <a:cs typeface="Times New Roman" pitchFamily="18" charset="0"/>
            </a:endParaRPr>
          </a:p>
          <a:p>
            <a:pPr eaLnBrk="0" hangingPunct="0"/>
            <a:endParaRPr lang="fr-BE" sz="1200" b="1" u="sng" dirty="0" smtClean="0">
              <a:solidFill>
                <a:srgbClr val="000080"/>
              </a:solidFill>
              <a:latin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fr-BE" sz="1200" b="1" u="sng" dirty="0" smtClean="0">
                <a:solidFill>
                  <a:srgbClr val="000080"/>
                </a:solidFill>
                <a:latin typeface="Calibri" pitchFamily="34" charset="0"/>
                <a:cs typeface="Times New Roman" pitchFamily="18" charset="0"/>
              </a:rPr>
              <a:t>JOUR </a:t>
            </a:r>
            <a:r>
              <a:rPr lang="fr-BE" sz="1200" b="1" u="sng" dirty="0">
                <a:solidFill>
                  <a:srgbClr val="000080"/>
                </a:solidFill>
                <a:latin typeface="Calibri" pitchFamily="34" charset="0"/>
                <a:cs typeface="Times New Roman" pitchFamily="18" charset="0"/>
              </a:rPr>
              <a:t>1</a:t>
            </a:r>
            <a:r>
              <a:rPr lang="fr-BE" sz="1200" b="1" dirty="0">
                <a:solidFill>
                  <a:srgbClr val="000080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fr-BE" sz="1200" b="1" dirty="0" smtClean="0">
                <a:solidFill>
                  <a:srgbClr val="000080"/>
                </a:solidFill>
                <a:latin typeface="Calibri" pitchFamily="34" charset="0"/>
                <a:cs typeface="Times New Roman" pitchFamily="18" charset="0"/>
              </a:rPr>
              <a:t>(jeudi 27/10/16) </a:t>
            </a:r>
            <a:r>
              <a:rPr lang="fr-BE" sz="1200" b="1" dirty="0">
                <a:solidFill>
                  <a:srgbClr val="000080"/>
                </a:solidFill>
                <a:latin typeface="Calibri" pitchFamily="34" charset="0"/>
                <a:cs typeface="Times New Roman" pitchFamily="18" charset="0"/>
              </a:rPr>
              <a:t>– </a:t>
            </a:r>
            <a:r>
              <a:rPr lang="fr-BE" sz="1200" b="1" dirty="0" smtClean="0">
                <a:solidFill>
                  <a:srgbClr val="000080"/>
                </a:solidFill>
                <a:latin typeface="Calibri" pitchFamily="34" charset="0"/>
                <a:cs typeface="Times New Roman" pitchFamily="18" charset="0"/>
              </a:rPr>
              <a:t> EXERCICE INFIRMIER</a:t>
            </a:r>
            <a:endParaRPr lang="fr-BE" sz="1200" b="1" dirty="0">
              <a:solidFill>
                <a:srgbClr val="000080"/>
              </a:solidFill>
              <a:latin typeface="Calibri" pitchFamily="34" charset="0"/>
              <a:cs typeface="Times New Roman" pitchFamily="18" charset="0"/>
            </a:endParaRPr>
          </a:p>
          <a:p>
            <a:pPr eaLnBrk="0" hangingPunct="0"/>
            <a:endParaRPr lang="fr-BE" sz="1200" dirty="0">
              <a:latin typeface="Calibri" pitchFamily="34" charset="0"/>
            </a:endParaRPr>
          </a:p>
          <a:p>
            <a:r>
              <a:rPr lang="fr-BE" sz="1200" dirty="0" smtClean="0">
                <a:solidFill>
                  <a:schemeClr val="accent2"/>
                </a:solidFill>
                <a:latin typeface="Calibri" pitchFamily="34" charset="0"/>
              </a:rPr>
              <a:t>08h30 </a:t>
            </a:r>
            <a:r>
              <a:rPr lang="fr-BE" sz="1200" dirty="0">
                <a:solidFill>
                  <a:schemeClr val="accent2"/>
                </a:solidFill>
                <a:latin typeface="Calibri" pitchFamily="34" charset="0"/>
              </a:rPr>
              <a:t>à </a:t>
            </a:r>
            <a:r>
              <a:rPr lang="fr-BE" sz="1200" dirty="0" smtClean="0">
                <a:solidFill>
                  <a:schemeClr val="accent2"/>
                </a:solidFill>
                <a:latin typeface="Calibri" pitchFamily="34" charset="0"/>
              </a:rPr>
              <a:t>09h00 : </a:t>
            </a:r>
            <a:r>
              <a:rPr lang="fr-BE" sz="1200" dirty="0">
                <a:solidFill>
                  <a:schemeClr val="accent2"/>
                </a:solidFill>
                <a:latin typeface="Calibri" pitchFamily="34" charset="0"/>
              </a:rPr>
              <a:t>Accueil café </a:t>
            </a:r>
          </a:p>
          <a:p>
            <a:r>
              <a:rPr lang="fr-BE" sz="1200" dirty="0" smtClean="0">
                <a:solidFill>
                  <a:schemeClr val="accent2"/>
                </a:solidFill>
                <a:latin typeface="Calibri" pitchFamily="34" charset="0"/>
              </a:rPr>
              <a:t>09h00 </a:t>
            </a:r>
            <a:r>
              <a:rPr lang="fr-BE" sz="1200" dirty="0">
                <a:solidFill>
                  <a:schemeClr val="accent2"/>
                </a:solidFill>
                <a:latin typeface="Calibri" pitchFamily="34" charset="0"/>
              </a:rPr>
              <a:t>à </a:t>
            </a:r>
            <a:r>
              <a:rPr lang="fr-BE" sz="1200" dirty="0" smtClean="0">
                <a:solidFill>
                  <a:schemeClr val="accent2"/>
                </a:solidFill>
                <a:latin typeface="Calibri" pitchFamily="34" charset="0"/>
              </a:rPr>
              <a:t>09h15 </a:t>
            </a:r>
            <a:r>
              <a:rPr lang="fr-BE" sz="1200" dirty="0">
                <a:solidFill>
                  <a:schemeClr val="accent2"/>
                </a:solidFill>
                <a:latin typeface="Calibri" pitchFamily="34" charset="0"/>
              </a:rPr>
              <a:t>: Introduction par Claudine Baudart, Présidente de l’AIIB </a:t>
            </a:r>
            <a:endParaRPr lang="fr-BE" sz="1200" dirty="0" smtClean="0">
              <a:solidFill>
                <a:schemeClr val="accent2"/>
              </a:solidFill>
              <a:latin typeface="Calibri" pitchFamily="34" charset="0"/>
            </a:endParaRPr>
          </a:p>
          <a:p>
            <a:r>
              <a:rPr lang="fr-BE" sz="1200" dirty="0" smtClean="0">
                <a:solidFill>
                  <a:schemeClr val="accent2"/>
                </a:solidFill>
                <a:latin typeface="Calibri" pitchFamily="34" charset="0"/>
              </a:rPr>
              <a:t>09h15 </a:t>
            </a:r>
            <a:r>
              <a:rPr lang="fr-BE" sz="1200" dirty="0">
                <a:solidFill>
                  <a:schemeClr val="accent2"/>
                </a:solidFill>
                <a:latin typeface="Calibri" pitchFamily="34" charset="0"/>
              </a:rPr>
              <a:t>à </a:t>
            </a:r>
            <a:r>
              <a:rPr lang="fr-BE" sz="1200" dirty="0" smtClean="0">
                <a:solidFill>
                  <a:schemeClr val="accent2"/>
                </a:solidFill>
                <a:latin typeface="Calibri" pitchFamily="34" charset="0"/>
              </a:rPr>
              <a:t>10h15 </a:t>
            </a:r>
            <a:r>
              <a:rPr lang="fr-BE" sz="1200" dirty="0">
                <a:solidFill>
                  <a:schemeClr val="accent2"/>
                </a:solidFill>
                <a:latin typeface="Calibri" pitchFamily="34" charset="0"/>
              </a:rPr>
              <a:t>: </a:t>
            </a:r>
            <a:r>
              <a:rPr lang="fr-BE" sz="1200" dirty="0" smtClean="0">
                <a:solidFill>
                  <a:schemeClr val="accent2"/>
                </a:solidFill>
                <a:latin typeface="Calibri" pitchFamily="34" charset="0"/>
              </a:rPr>
              <a:t>S’installer: généralités</a:t>
            </a:r>
            <a:r>
              <a:rPr lang="fr-BE" sz="1200" dirty="0">
                <a:solidFill>
                  <a:schemeClr val="accent2"/>
                </a:solidFill>
                <a:latin typeface="Calibri" pitchFamily="34" charset="0"/>
              </a:rPr>
              <a:t>, formalités &amp; obligations par </a:t>
            </a:r>
            <a:r>
              <a:rPr lang="fr-BE" sz="1200" dirty="0" smtClean="0">
                <a:solidFill>
                  <a:schemeClr val="accent2"/>
                </a:solidFill>
                <a:latin typeface="Calibri" pitchFamily="34" charset="0"/>
              </a:rPr>
              <a:t>Nadine </a:t>
            </a:r>
            <a:r>
              <a:rPr lang="fr-BE" sz="1200" dirty="0" err="1" smtClean="0">
                <a:solidFill>
                  <a:schemeClr val="accent2"/>
                </a:solidFill>
                <a:latin typeface="Calibri" pitchFamily="34" charset="0"/>
              </a:rPr>
              <a:t>Doppée</a:t>
            </a:r>
            <a:r>
              <a:rPr lang="fr-BE" sz="1200" dirty="0" smtClean="0">
                <a:solidFill>
                  <a:schemeClr val="accent2"/>
                </a:solidFill>
                <a:latin typeface="Calibri" pitchFamily="34" charset="0"/>
              </a:rPr>
              <a:t>, </a:t>
            </a:r>
            <a:r>
              <a:rPr lang="fr-BE" sz="1200" dirty="0">
                <a:solidFill>
                  <a:schemeClr val="accent2"/>
                </a:solidFill>
                <a:latin typeface="Calibri" pitchFamily="34" charset="0"/>
              </a:rPr>
              <a:t>Curalia </a:t>
            </a:r>
          </a:p>
          <a:p>
            <a:r>
              <a:rPr lang="fr-BE" sz="1200" dirty="0" smtClean="0">
                <a:solidFill>
                  <a:schemeClr val="accent2"/>
                </a:solidFill>
                <a:latin typeface="Calibri" pitchFamily="34" charset="0"/>
              </a:rPr>
              <a:t>10h15 à 10h45 : Soins infirmiers en Belgique : organisation et représentation par Sabrina Jacobs</a:t>
            </a:r>
          </a:p>
          <a:p>
            <a:r>
              <a:rPr lang="fr-BE" sz="1200" dirty="0" smtClean="0">
                <a:solidFill>
                  <a:schemeClr val="accent2"/>
                </a:solidFill>
                <a:latin typeface="Calibri" pitchFamily="34" charset="0"/>
              </a:rPr>
              <a:t>10h45 à 11h00 : Pause &amp; Visite des stands</a:t>
            </a:r>
          </a:p>
          <a:p>
            <a:r>
              <a:rPr lang="fr-BE" sz="1200" dirty="0" smtClean="0">
                <a:solidFill>
                  <a:schemeClr val="accent2"/>
                </a:solidFill>
                <a:latin typeface="Calibri" pitchFamily="34" charset="0"/>
              </a:rPr>
              <a:t>11h00 </a:t>
            </a:r>
            <a:r>
              <a:rPr lang="fr-BE" sz="1200" dirty="0">
                <a:solidFill>
                  <a:schemeClr val="accent2"/>
                </a:solidFill>
                <a:latin typeface="Calibri" pitchFamily="34" charset="0"/>
              </a:rPr>
              <a:t>à </a:t>
            </a:r>
            <a:r>
              <a:rPr lang="fr-BE" sz="1200" dirty="0" smtClean="0">
                <a:solidFill>
                  <a:schemeClr val="accent2"/>
                </a:solidFill>
                <a:latin typeface="Calibri" pitchFamily="34" charset="0"/>
              </a:rPr>
              <a:t>12h00 : Matériel utile &amp; contenu de la mallette: Emmanuelle </a:t>
            </a:r>
            <a:r>
              <a:rPr lang="fr-BE" sz="1200" dirty="0" err="1" smtClean="0">
                <a:solidFill>
                  <a:schemeClr val="accent2"/>
                </a:solidFill>
                <a:latin typeface="Calibri" pitchFamily="34" charset="0"/>
              </a:rPr>
              <a:t>Loriaux</a:t>
            </a:r>
            <a:r>
              <a:rPr lang="fr-BE" sz="1200" dirty="0" smtClean="0">
                <a:solidFill>
                  <a:schemeClr val="accent2"/>
                </a:solidFill>
                <a:latin typeface="Calibri" pitchFamily="34" charset="0"/>
              </a:rPr>
              <a:t>, Hartmann</a:t>
            </a:r>
            <a:endParaRPr lang="fr-BE" sz="1200" dirty="0">
              <a:solidFill>
                <a:schemeClr val="accent2"/>
              </a:solidFill>
              <a:latin typeface="Calibri" pitchFamily="34" charset="0"/>
            </a:endParaRPr>
          </a:p>
          <a:p>
            <a:r>
              <a:rPr lang="fr-BE" sz="1200" dirty="0" smtClean="0">
                <a:solidFill>
                  <a:schemeClr val="accent2"/>
                </a:solidFill>
                <a:latin typeface="Calibri" pitchFamily="34" charset="0"/>
              </a:rPr>
              <a:t>12h00 </a:t>
            </a:r>
            <a:r>
              <a:rPr lang="fr-BE" sz="1200" dirty="0">
                <a:solidFill>
                  <a:schemeClr val="accent2"/>
                </a:solidFill>
                <a:latin typeface="Calibri" pitchFamily="34" charset="0"/>
              </a:rPr>
              <a:t>à </a:t>
            </a:r>
            <a:r>
              <a:rPr lang="fr-BE" sz="1200" dirty="0" smtClean="0">
                <a:solidFill>
                  <a:schemeClr val="accent2"/>
                </a:solidFill>
                <a:latin typeface="Calibri" pitchFamily="34" charset="0"/>
              </a:rPr>
              <a:t>13h00 </a:t>
            </a:r>
            <a:r>
              <a:rPr lang="fr-BE" sz="1200" dirty="0">
                <a:solidFill>
                  <a:schemeClr val="accent2"/>
                </a:solidFill>
                <a:latin typeface="Calibri" pitchFamily="34" charset="0"/>
              </a:rPr>
              <a:t>: </a:t>
            </a:r>
            <a:r>
              <a:rPr lang="fr-BE" sz="1200" dirty="0" smtClean="0">
                <a:solidFill>
                  <a:schemeClr val="accent2"/>
                </a:solidFill>
                <a:latin typeface="Calibri" pitchFamily="34" charset="0"/>
              </a:rPr>
              <a:t>Lunch</a:t>
            </a:r>
            <a:endParaRPr lang="fr-BE" sz="1200" dirty="0">
              <a:solidFill>
                <a:schemeClr val="accent2"/>
              </a:solidFill>
              <a:latin typeface="Calibri" pitchFamily="34" charset="0"/>
            </a:endParaRPr>
          </a:p>
          <a:p>
            <a:r>
              <a:rPr lang="fr-BE" sz="1200" dirty="0" smtClean="0">
                <a:solidFill>
                  <a:schemeClr val="accent2"/>
                </a:solidFill>
                <a:latin typeface="Calibri" pitchFamily="34" charset="0"/>
              </a:rPr>
              <a:t>13h00 </a:t>
            </a:r>
            <a:r>
              <a:rPr lang="fr-BE" sz="1200" dirty="0">
                <a:solidFill>
                  <a:schemeClr val="accent2"/>
                </a:solidFill>
                <a:latin typeface="Calibri" pitchFamily="34" charset="0"/>
              </a:rPr>
              <a:t>à </a:t>
            </a:r>
            <a:r>
              <a:rPr lang="fr-BE" sz="1200" dirty="0" smtClean="0">
                <a:solidFill>
                  <a:schemeClr val="accent2"/>
                </a:solidFill>
                <a:latin typeface="Calibri" pitchFamily="34" charset="0"/>
              </a:rPr>
              <a:t>16h00 : Obligations INAMI par Mme Meira, Attachée au Service Soins de Santé de l’INAMI</a:t>
            </a:r>
            <a:endParaRPr lang="fr-BE" sz="1200" dirty="0">
              <a:solidFill>
                <a:schemeClr val="accent2"/>
              </a:solidFill>
              <a:latin typeface="Calibri" pitchFamily="34" charset="0"/>
            </a:endParaRPr>
          </a:p>
          <a:p>
            <a:r>
              <a:rPr lang="fr-BE" sz="1200" dirty="0" smtClean="0">
                <a:solidFill>
                  <a:schemeClr val="accent2"/>
                </a:solidFill>
                <a:latin typeface="Calibri" pitchFamily="34" charset="0"/>
              </a:rPr>
              <a:t>16h00 </a:t>
            </a:r>
            <a:r>
              <a:rPr lang="fr-BE" sz="1200" dirty="0">
                <a:solidFill>
                  <a:schemeClr val="accent2"/>
                </a:solidFill>
                <a:latin typeface="Calibri" pitchFamily="34" charset="0"/>
              </a:rPr>
              <a:t>à </a:t>
            </a:r>
            <a:r>
              <a:rPr lang="fr-BE" sz="1200" dirty="0" smtClean="0">
                <a:solidFill>
                  <a:schemeClr val="accent2"/>
                </a:solidFill>
                <a:latin typeface="Calibri" pitchFamily="34" charset="0"/>
              </a:rPr>
              <a:t>16h15 </a:t>
            </a:r>
            <a:r>
              <a:rPr lang="fr-BE" sz="1200" dirty="0">
                <a:solidFill>
                  <a:schemeClr val="accent2"/>
                </a:solidFill>
                <a:latin typeface="Calibri" pitchFamily="34" charset="0"/>
              </a:rPr>
              <a:t>: Pause </a:t>
            </a:r>
          </a:p>
          <a:p>
            <a:r>
              <a:rPr lang="fr-BE" sz="1200" dirty="0" smtClean="0">
                <a:solidFill>
                  <a:schemeClr val="accent2"/>
                </a:solidFill>
                <a:latin typeface="Calibri" pitchFamily="34" charset="0"/>
              </a:rPr>
              <a:t>16h15 à 17h15 : Dossier infirmier, réglementations et actualités par Claudine Baudart.</a:t>
            </a:r>
          </a:p>
          <a:p>
            <a:r>
              <a:rPr lang="fr-BE" sz="1200" dirty="0" smtClean="0">
                <a:solidFill>
                  <a:schemeClr val="accent2"/>
                </a:solidFill>
                <a:latin typeface="Calibri" pitchFamily="34" charset="0"/>
              </a:rPr>
              <a:t>Clôture </a:t>
            </a:r>
            <a:r>
              <a:rPr lang="fr-BE" sz="1200" dirty="0">
                <a:solidFill>
                  <a:schemeClr val="accent2"/>
                </a:solidFill>
                <a:latin typeface="Calibri" pitchFamily="34" charset="0"/>
              </a:rPr>
              <a:t>de la 1ère </a:t>
            </a:r>
            <a:r>
              <a:rPr lang="fr-BE" sz="1200" dirty="0" smtClean="0">
                <a:solidFill>
                  <a:schemeClr val="accent2"/>
                </a:solidFill>
                <a:latin typeface="Calibri" pitchFamily="34" charset="0"/>
              </a:rPr>
              <a:t>journée. </a:t>
            </a:r>
          </a:p>
          <a:p>
            <a:endParaRPr lang="fr-BE" sz="1200" dirty="0">
              <a:solidFill>
                <a:schemeClr val="accent2"/>
              </a:solidFill>
              <a:latin typeface="Calibri" pitchFamily="34" charset="0"/>
            </a:endParaRPr>
          </a:p>
          <a:p>
            <a:pPr eaLnBrk="0" hangingPunct="0"/>
            <a:r>
              <a:rPr lang="fr-BE" sz="1200" b="1" u="sng" dirty="0">
                <a:solidFill>
                  <a:srgbClr val="000080"/>
                </a:solidFill>
                <a:latin typeface="Calibri" pitchFamily="34" charset="0"/>
                <a:cs typeface="Times New Roman" pitchFamily="18" charset="0"/>
              </a:rPr>
              <a:t>JOUR 2</a:t>
            </a:r>
            <a:r>
              <a:rPr lang="fr-BE" sz="1200" b="1" dirty="0">
                <a:solidFill>
                  <a:srgbClr val="000080"/>
                </a:solidFill>
                <a:latin typeface="Calibri" pitchFamily="34" charset="0"/>
                <a:cs typeface="Times New Roman" pitchFamily="18" charset="0"/>
              </a:rPr>
              <a:t> (mardi </a:t>
            </a:r>
            <a:r>
              <a:rPr lang="fr-BE" sz="1200" b="1" dirty="0" smtClean="0">
                <a:solidFill>
                  <a:srgbClr val="000080"/>
                </a:solidFill>
                <a:latin typeface="Calibri" pitchFamily="34" charset="0"/>
                <a:cs typeface="Times New Roman" pitchFamily="18" charset="0"/>
              </a:rPr>
              <a:t>08/11/16) </a:t>
            </a:r>
            <a:r>
              <a:rPr lang="fr-BE" sz="1200" b="1" dirty="0">
                <a:solidFill>
                  <a:srgbClr val="000080"/>
                </a:solidFill>
                <a:latin typeface="Calibri" pitchFamily="34" charset="0"/>
                <a:cs typeface="Times New Roman" pitchFamily="18" charset="0"/>
              </a:rPr>
              <a:t>– </a:t>
            </a:r>
            <a:r>
              <a:rPr lang="fr-BE" sz="1200" b="1" dirty="0" smtClean="0">
                <a:solidFill>
                  <a:srgbClr val="000080"/>
                </a:solidFill>
                <a:latin typeface="Calibri" pitchFamily="34" charset="0"/>
                <a:cs typeface="Times New Roman" pitchFamily="18" charset="0"/>
              </a:rPr>
              <a:t>EXERCICE INDEPENDANT</a:t>
            </a:r>
            <a:endParaRPr lang="fr-BE" sz="1200" b="1" dirty="0">
              <a:solidFill>
                <a:srgbClr val="000080"/>
              </a:solidFill>
              <a:latin typeface="Calibri" pitchFamily="34" charset="0"/>
              <a:cs typeface="Times New Roman" pitchFamily="18" charset="0"/>
            </a:endParaRPr>
          </a:p>
          <a:p>
            <a:pPr eaLnBrk="0" hangingPunct="0"/>
            <a:endParaRPr lang="fr-BE" sz="1200" b="1" dirty="0">
              <a:solidFill>
                <a:srgbClr val="000080"/>
              </a:solidFill>
              <a:latin typeface="Calibri" pitchFamily="34" charset="0"/>
              <a:cs typeface="Times New Roman" pitchFamily="18" charset="0"/>
            </a:endParaRPr>
          </a:p>
          <a:p>
            <a:r>
              <a:rPr lang="fr-BE" sz="1200" dirty="0" smtClean="0">
                <a:solidFill>
                  <a:schemeClr val="accent2"/>
                </a:solidFill>
                <a:latin typeface="Calibri" pitchFamily="34" charset="0"/>
              </a:rPr>
              <a:t>09h00 </a:t>
            </a:r>
            <a:r>
              <a:rPr lang="fr-BE" sz="1200" dirty="0">
                <a:solidFill>
                  <a:schemeClr val="accent2"/>
                </a:solidFill>
                <a:latin typeface="Calibri" pitchFamily="34" charset="0"/>
              </a:rPr>
              <a:t>à </a:t>
            </a:r>
            <a:r>
              <a:rPr lang="fr-BE" sz="1200" dirty="0" smtClean="0">
                <a:solidFill>
                  <a:schemeClr val="accent2"/>
                </a:solidFill>
                <a:latin typeface="Calibri" pitchFamily="34" charset="0"/>
              </a:rPr>
              <a:t>09h30</a:t>
            </a:r>
            <a:r>
              <a:rPr lang="fr-BE" sz="1200" dirty="0">
                <a:solidFill>
                  <a:schemeClr val="accent2"/>
                </a:solidFill>
                <a:latin typeface="Calibri" pitchFamily="34" charset="0"/>
              </a:rPr>
              <a:t> </a:t>
            </a:r>
            <a:r>
              <a:rPr lang="fr-BE" sz="1200" dirty="0" smtClean="0">
                <a:solidFill>
                  <a:schemeClr val="accent2"/>
                </a:solidFill>
                <a:latin typeface="Calibri" pitchFamily="34" charset="0"/>
              </a:rPr>
              <a:t>: Accueil café</a:t>
            </a:r>
            <a:endParaRPr lang="fr-BE" sz="1200" dirty="0">
              <a:solidFill>
                <a:schemeClr val="accent2"/>
              </a:solidFill>
              <a:latin typeface="Calibri" pitchFamily="34" charset="0"/>
            </a:endParaRPr>
          </a:p>
          <a:p>
            <a:r>
              <a:rPr lang="fr-BE" sz="1200" dirty="0" smtClean="0">
                <a:solidFill>
                  <a:schemeClr val="accent2"/>
                </a:solidFill>
                <a:latin typeface="Calibri" pitchFamily="34" charset="0"/>
              </a:rPr>
              <a:t>09h30 </a:t>
            </a:r>
            <a:r>
              <a:rPr lang="fr-BE" sz="1200" dirty="0">
                <a:solidFill>
                  <a:schemeClr val="accent2"/>
                </a:solidFill>
                <a:latin typeface="Calibri" pitchFamily="34" charset="0"/>
              </a:rPr>
              <a:t>à </a:t>
            </a:r>
            <a:r>
              <a:rPr lang="fr-BE" sz="1200" dirty="0" smtClean="0">
                <a:solidFill>
                  <a:schemeClr val="accent2"/>
                </a:solidFill>
                <a:latin typeface="Calibri" pitchFamily="34" charset="0"/>
              </a:rPr>
              <a:t>10h15</a:t>
            </a:r>
            <a:r>
              <a:rPr lang="fr-BE" sz="1200" dirty="0">
                <a:solidFill>
                  <a:schemeClr val="accent2"/>
                </a:solidFill>
                <a:latin typeface="Calibri" pitchFamily="34" charset="0"/>
              </a:rPr>
              <a:t> </a:t>
            </a:r>
            <a:r>
              <a:rPr lang="fr-BE" sz="1200" dirty="0" smtClean="0">
                <a:solidFill>
                  <a:schemeClr val="accent2"/>
                </a:solidFill>
                <a:latin typeface="Calibri" pitchFamily="34" charset="0"/>
              </a:rPr>
              <a:t>: Assurances &amp; Curalia par Pierre Vossen</a:t>
            </a:r>
            <a:endParaRPr lang="fr-BE" sz="1200" dirty="0">
              <a:solidFill>
                <a:schemeClr val="accent2"/>
              </a:solidFill>
              <a:latin typeface="Calibri" pitchFamily="34" charset="0"/>
            </a:endParaRPr>
          </a:p>
          <a:p>
            <a:r>
              <a:rPr lang="fr-BE" sz="1200" dirty="0" smtClean="0">
                <a:solidFill>
                  <a:schemeClr val="accent2"/>
                </a:solidFill>
                <a:latin typeface="Calibri" pitchFamily="34" charset="0"/>
              </a:rPr>
              <a:t>10h15 </a:t>
            </a:r>
            <a:r>
              <a:rPr lang="fr-BE" sz="1200" dirty="0">
                <a:solidFill>
                  <a:schemeClr val="accent2"/>
                </a:solidFill>
                <a:latin typeface="Calibri" pitchFamily="34" charset="0"/>
              </a:rPr>
              <a:t>à </a:t>
            </a:r>
            <a:r>
              <a:rPr lang="fr-BE" sz="1200" dirty="0" smtClean="0">
                <a:solidFill>
                  <a:schemeClr val="accent2"/>
                </a:solidFill>
                <a:latin typeface="Calibri" pitchFamily="34" charset="0"/>
              </a:rPr>
              <a:t>11h00</a:t>
            </a:r>
            <a:r>
              <a:rPr lang="fr-BE" sz="1200" dirty="0">
                <a:solidFill>
                  <a:schemeClr val="accent2"/>
                </a:solidFill>
                <a:latin typeface="Calibri" pitchFamily="34" charset="0"/>
              </a:rPr>
              <a:t> : </a:t>
            </a:r>
            <a:r>
              <a:rPr lang="fr-BE" sz="1200" dirty="0" smtClean="0">
                <a:solidFill>
                  <a:schemeClr val="accent2"/>
                </a:solidFill>
                <a:latin typeface="Calibri" pitchFamily="34" charset="0"/>
              </a:rPr>
              <a:t>Tarification et facturation: MCN, modes, l’avenir à domicile  par JF Dessart - </a:t>
            </a:r>
            <a:r>
              <a:rPr lang="fr-BE" sz="1200" dirty="0" err="1" smtClean="0">
                <a:solidFill>
                  <a:schemeClr val="accent2"/>
                </a:solidFill>
                <a:latin typeface="Calibri" pitchFamily="34" charset="0"/>
              </a:rPr>
              <a:t>Corilus</a:t>
            </a:r>
            <a:r>
              <a:rPr lang="fr-BE" sz="1200" dirty="0" smtClean="0">
                <a:solidFill>
                  <a:schemeClr val="accent2"/>
                </a:solidFill>
                <a:latin typeface="Calibri" pitchFamily="34" charset="0"/>
              </a:rPr>
              <a:t>.  </a:t>
            </a:r>
            <a:endParaRPr lang="fr-BE" sz="1200" dirty="0">
              <a:solidFill>
                <a:srgbClr val="FF0000"/>
              </a:solidFill>
              <a:latin typeface="Calibri" pitchFamily="34" charset="0"/>
            </a:endParaRPr>
          </a:p>
          <a:p>
            <a:r>
              <a:rPr lang="fr-BE" sz="1200" dirty="0" smtClean="0">
                <a:solidFill>
                  <a:schemeClr val="accent2"/>
                </a:solidFill>
                <a:latin typeface="Calibri" pitchFamily="34" charset="0"/>
              </a:rPr>
              <a:t>11h00 </a:t>
            </a:r>
            <a:r>
              <a:rPr lang="fr-BE" sz="1200" dirty="0">
                <a:solidFill>
                  <a:schemeClr val="accent2"/>
                </a:solidFill>
                <a:latin typeface="Calibri" pitchFamily="34" charset="0"/>
              </a:rPr>
              <a:t>à </a:t>
            </a:r>
            <a:r>
              <a:rPr lang="fr-BE" sz="1200" dirty="0" smtClean="0">
                <a:solidFill>
                  <a:schemeClr val="accent2"/>
                </a:solidFill>
                <a:latin typeface="Calibri" pitchFamily="34" charset="0"/>
              </a:rPr>
              <a:t>11h15 : Pause &amp; visite des stands</a:t>
            </a:r>
            <a:endParaRPr lang="fr-BE" sz="1200" dirty="0">
              <a:solidFill>
                <a:schemeClr val="accent2"/>
              </a:solidFill>
              <a:latin typeface="Calibri" pitchFamily="34" charset="0"/>
            </a:endParaRPr>
          </a:p>
          <a:p>
            <a:r>
              <a:rPr lang="fr-BE" sz="1200" dirty="0" smtClean="0">
                <a:solidFill>
                  <a:schemeClr val="accent2"/>
                </a:solidFill>
                <a:latin typeface="Calibri" pitchFamily="34" charset="0"/>
              </a:rPr>
              <a:t>11h15 </a:t>
            </a:r>
            <a:r>
              <a:rPr lang="fr-BE" sz="1200" dirty="0">
                <a:solidFill>
                  <a:schemeClr val="accent2"/>
                </a:solidFill>
                <a:latin typeface="Calibri" pitchFamily="34" charset="0"/>
              </a:rPr>
              <a:t>à </a:t>
            </a:r>
            <a:r>
              <a:rPr lang="fr-BE" sz="1200" dirty="0" smtClean="0">
                <a:solidFill>
                  <a:schemeClr val="accent2"/>
                </a:solidFill>
                <a:latin typeface="Calibri" pitchFamily="34" charset="0"/>
              </a:rPr>
              <a:t>12h00</a:t>
            </a:r>
            <a:r>
              <a:rPr lang="fr-BE" sz="1200" dirty="0">
                <a:solidFill>
                  <a:schemeClr val="accent2"/>
                </a:solidFill>
                <a:latin typeface="Calibri" pitchFamily="34" charset="0"/>
              </a:rPr>
              <a:t> : </a:t>
            </a:r>
            <a:r>
              <a:rPr lang="fr-BE" sz="1200" dirty="0" smtClean="0">
                <a:solidFill>
                  <a:schemeClr val="accent2"/>
                </a:solidFill>
                <a:latin typeface="Calibri" pitchFamily="34" charset="0"/>
              </a:rPr>
              <a:t>Lois sociales de </a:t>
            </a:r>
            <a:r>
              <a:rPr lang="fr-BE" sz="1200" dirty="0" smtClean="0">
                <a:solidFill>
                  <a:schemeClr val="accent6"/>
                </a:solidFill>
                <a:latin typeface="Calibri" pitchFamily="34" charset="0"/>
              </a:rPr>
              <a:t>l’indépendant par Brigitte Marchand, Conseiller juridique </a:t>
            </a:r>
            <a:r>
              <a:rPr lang="fr-BE" sz="1200" dirty="0" err="1" smtClean="0">
                <a:solidFill>
                  <a:schemeClr val="accent6"/>
                </a:solidFill>
                <a:latin typeface="Calibri" pitchFamily="34" charset="0"/>
              </a:rPr>
              <a:t>àl’UCM</a:t>
            </a:r>
            <a:endParaRPr lang="fr-BE" sz="1200" dirty="0">
              <a:solidFill>
                <a:schemeClr val="accent6"/>
              </a:solidFill>
              <a:latin typeface="Calibri" pitchFamily="34" charset="0"/>
            </a:endParaRPr>
          </a:p>
          <a:p>
            <a:r>
              <a:rPr lang="fr-BE" sz="1200" dirty="0" smtClean="0">
                <a:solidFill>
                  <a:schemeClr val="accent6"/>
                </a:solidFill>
                <a:latin typeface="Calibri" pitchFamily="34" charset="0"/>
              </a:rPr>
              <a:t>12h00 </a:t>
            </a:r>
            <a:r>
              <a:rPr lang="fr-BE" sz="1200" dirty="0">
                <a:solidFill>
                  <a:schemeClr val="accent6"/>
                </a:solidFill>
                <a:latin typeface="Calibri" pitchFamily="34" charset="0"/>
              </a:rPr>
              <a:t>à </a:t>
            </a:r>
            <a:r>
              <a:rPr lang="fr-BE" sz="1200" dirty="0" smtClean="0">
                <a:solidFill>
                  <a:schemeClr val="accent6"/>
                </a:solidFill>
                <a:latin typeface="Calibri" pitchFamily="34" charset="0"/>
              </a:rPr>
              <a:t>13h00</a:t>
            </a:r>
            <a:r>
              <a:rPr lang="fr-BE" sz="1200" dirty="0">
                <a:solidFill>
                  <a:schemeClr val="accent6"/>
                </a:solidFill>
                <a:latin typeface="Calibri" pitchFamily="34" charset="0"/>
              </a:rPr>
              <a:t> : </a:t>
            </a:r>
            <a:r>
              <a:rPr lang="fr-BE" sz="1200" dirty="0" smtClean="0">
                <a:solidFill>
                  <a:schemeClr val="accent6"/>
                </a:solidFill>
                <a:latin typeface="Calibri" pitchFamily="34" charset="0"/>
              </a:rPr>
              <a:t>Lunch</a:t>
            </a:r>
          </a:p>
          <a:p>
            <a:r>
              <a:rPr lang="fr-BE" sz="1200" dirty="0" smtClean="0">
                <a:solidFill>
                  <a:schemeClr val="accent2"/>
                </a:solidFill>
                <a:latin typeface="Calibri" pitchFamily="34" charset="0"/>
              </a:rPr>
              <a:t>13h00 à 13h45 : La matière bancaire: par un délégué de BNP</a:t>
            </a:r>
            <a:endParaRPr lang="fr-BE" sz="1200" dirty="0" smtClean="0">
              <a:solidFill>
                <a:srgbClr val="FF0000"/>
              </a:solidFill>
              <a:latin typeface="Calibri" pitchFamily="34" charset="0"/>
            </a:endParaRPr>
          </a:p>
          <a:p>
            <a:r>
              <a:rPr lang="fr-BE" sz="1200" dirty="0" smtClean="0">
                <a:solidFill>
                  <a:schemeClr val="accent2"/>
                </a:solidFill>
                <a:latin typeface="Calibri" pitchFamily="34" charset="0"/>
              </a:rPr>
              <a:t>13h45 </a:t>
            </a:r>
            <a:r>
              <a:rPr lang="fr-BE" sz="1200" dirty="0">
                <a:solidFill>
                  <a:schemeClr val="accent2"/>
                </a:solidFill>
                <a:latin typeface="Calibri" pitchFamily="34" charset="0"/>
              </a:rPr>
              <a:t>à </a:t>
            </a:r>
            <a:r>
              <a:rPr lang="fr-BE" sz="1200" dirty="0" smtClean="0">
                <a:solidFill>
                  <a:schemeClr val="accent2"/>
                </a:solidFill>
                <a:latin typeface="Calibri" pitchFamily="34" charset="0"/>
              </a:rPr>
              <a:t>14h45</a:t>
            </a:r>
            <a:r>
              <a:rPr lang="fr-BE" sz="1200" dirty="0">
                <a:solidFill>
                  <a:schemeClr val="accent2"/>
                </a:solidFill>
                <a:latin typeface="Calibri" pitchFamily="34" charset="0"/>
              </a:rPr>
              <a:t> </a:t>
            </a:r>
            <a:r>
              <a:rPr lang="fr-BE" sz="1200" dirty="0" smtClean="0">
                <a:solidFill>
                  <a:schemeClr val="accent2"/>
                </a:solidFill>
                <a:latin typeface="Calibri" pitchFamily="34" charset="0"/>
              </a:rPr>
              <a:t>: La comptabilité par Mr Dubois Ludovic, Fiduciaire </a:t>
            </a:r>
            <a:r>
              <a:rPr lang="fr-BE" sz="1200" dirty="0" err="1" smtClean="0">
                <a:solidFill>
                  <a:schemeClr val="accent2"/>
                </a:solidFill>
                <a:latin typeface="Calibri" pitchFamily="34" charset="0"/>
              </a:rPr>
              <a:t>Bhsi</a:t>
            </a:r>
            <a:endParaRPr lang="fr-BE" sz="1200" dirty="0">
              <a:solidFill>
                <a:schemeClr val="accent2"/>
              </a:solidFill>
              <a:latin typeface="Calibri" pitchFamily="34" charset="0"/>
            </a:endParaRPr>
          </a:p>
          <a:p>
            <a:r>
              <a:rPr lang="fr-BE" sz="1200" dirty="0" smtClean="0">
                <a:solidFill>
                  <a:schemeClr val="accent2"/>
                </a:solidFill>
                <a:latin typeface="Calibri" pitchFamily="34" charset="0"/>
              </a:rPr>
              <a:t>14h45 </a:t>
            </a:r>
            <a:r>
              <a:rPr lang="fr-BE" sz="1200" dirty="0">
                <a:solidFill>
                  <a:schemeClr val="accent2"/>
                </a:solidFill>
                <a:latin typeface="Calibri" pitchFamily="34" charset="0"/>
              </a:rPr>
              <a:t>à </a:t>
            </a:r>
            <a:r>
              <a:rPr lang="fr-BE" sz="1200" dirty="0" smtClean="0">
                <a:solidFill>
                  <a:schemeClr val="accent2"/>
                </a:solidFill>
                <a:latin typeface="Calibri" pitchFamily="34" charset="0"/>
              </a:rPr>
              <a:t>15h00 : Pause</a:t>
            </a:r>
            <a:endParaRPr lang="fr-BE" sz="1200" dirty="0">
              <a:solidFill>
                <a:schemeClr val="accent2"/>
              </a:solidFill>
              <a:latin typeface="Calibri" pitchFamily="34" charset="0"/>
            </a:endParaRPr>
          </a:p>
          <a:p>
            <a:r>
              <a:rPr lang="fr-BE" sz="1200" dirty="0" smtClean="0">
                <a:solidFill>
                  <a:schemeClr val="accent2"/>
                </a:solidFill>
                <a:latin typeface="Calibri" pitchFamily="34" charset="0"/>
              </a:rPr>
              <a:t>15h00 </a:t>
            </a:r>
            <a:r>
              <a:rPr lang="fr-BE" sz="1200" dirty="0">
                <a:solidFill>
                  <a:schemeClr val="accent2"/>
                </a:solidFill>
                <a:latin typeface="Calibri" pitchFamily="34" charset="0"/>
              </a:rPr>
              <a:t>à </a:t>
            </a:r>
            <a:r>
              <a:rPr lang="fr-BE" sz="1200" dirty="0" smtClean="0">
                <a:solidFill>
                  <a:schemeClr val="accent2"/>
                </a:solidFill>
                <a:latin typeface="Calibri" pitchFamily="34" charset="0"/>
              </a:rPr>
              <a:t>16h00</a:t>
            </a:r>
            <a:r>
              <a:rPr lang="fr-BE" sz="1200" dirty="0">
                <a:solidFill>
                  <a:schemeClr val="accent2"/>
                </a:solidFill>
                <a:latin typeface="Calibri" pitchFamily="34" charset="0"/>
              </a:rPr>
              <a:t> </a:t>
            </a:r>
            <a:r>
              <a:rPr lang="fr-BE" sz="1200" dirty="0" smtClean="0">
                <a:solidFill>
                  <a:schemeClr val="accent2"/>
                </a:solidFill>
                <a:latin typeface="Calibri" pitchFamily="34" charset="0"/>
              </a:rPr>
              <a:t>: Les associations professionnelles et Le carnet d’adresses utiles par Claudine Baudart</a:t>
            </a:r>
          </a:p>
          <a:p>
            <a:r>
              <a:rPr lang="fr-BE" sz="1200" dirty="0" smtClean="0">
                <a:solidFill>
                  <a:schemeClr val="accent2"/>
                </a:solidFill>
                <a:latin typeface="Calibri" pitchFamily="34" charset="0"/>
              </a:rPr>
              <a:t>Drink </a:t>
            </a:r>
            <a:r>
              <a:rPr lang="fr-BE" sz="1200" dirty="0">
                <a:solidFill>
                  <a:schemeClr val="accent2"/>
                </a:solidFill>
                <a:latin typeface="Calibri" pitchFamily="34" charset="0"/>
              </a:rPr>
              <a:t>&amp; Clôture de la 2ème journée</a:t>
            </a:r>
            <a:r>
              <a:rPr lang="fr-BE" dirty="0">
                <a:solidFill>
                  <a:schemeClr val="accent2"/>
                </a:solidFill>
              </a:rPr>
              <a:t> </a:t>
            </a:r>
            <a:r>
              <a:rPr lang="fr-BE" sz="1100" dirty="0">
                <a:solidFill>
                  <a:schemeClr val="accent2"/>
                </a:solidFill>
                <a:latin typeface="Calibri" pitchFamily="34" charset="0"/>
                <a:cs typeface="Times New Roman" pitchFamily="18" charset="0"/>
              </a:rPr>
              <a:t>     </a:t>
            </a:r>
            <a:endParaRPr lang="fr-BE" sz="1100" dirty="0" smtClean="0">
              <a:solidFill>
                <a:schemeClr val="accent2"/>
              </a:solidFill>
              <a:latin typeface="Calibri" pitchFamily="34" charset="0"/>
              <a:cs typeface="Times New Roman" pitchFamily="18" charset="0"/>
            </a:endParaRPr>
          </a:p>
          <a:p>
            <a:r>
              <a:rPr lang="fr-BE" sz="1100" dirty="0" smtClean="0">
                <a:solidFill>
                  <a:schemeClr val="accent2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fr-BE" sz="1100" dirty="0">
                <a:solidFill>
                  <a:schemeClr val="accent2"/>
                </a:solidFill>
                <a:latin typeface="Calibri" pitchFamily="34" charset="0"/>
                <a:cs typeface="Times New Roman" pitchFamily="18" charset="0"/>
              </a:rPr>
              <a:t>  </a:t>
            </a:r>
            <a:endParaRPr lang="fr-BE" sz="1100" dirty="0" smtClean="0">
              <a:solidFill>
                <a:schemeClr val="accent2"/>
              </a:solidFill>
              <a:latin typeface="Calibri" pitchFamily="34" charset="0"/>
              <a:cs typeface="Times New Roman" pitchFamily="18" charset="0"/>
            </a:endParaRPr>
          </a:p>
          <a:p>
            <a:endParaRPr lang="fr-BE" sz="1100" dirty="0" smtClean="0">
              <a:solidFill>
                <a:schemeClr val="accent2"/>
              </a:solidFill>
              <a:latin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fr-BE" sz="1100" b="1" u="sng" dirty="0" smtClean="0">
                <a:solidFill>
                  <a:srgbClr val="000080"/>
                </a:solidFill>
                <a:latin typeface="Calibri" pitchFamily="34" charset="0"/>
                <a:cs typeface="Times New Roman" pitchFamily="18" charset="0"/>
              </a:rPr>
              <a:t>Lieu </a:t>
            </a:r>
            <a:r>
              <a:rPr lang="fr-BE" sz="1100" b="1" u="sng" dirty="0">
                <a:solidFill>
                  <a:srgbClr val="000080"/>
                </a:solidFill>
                <a:latin typeface="Calibri" pitchFamily="34" charset="0"/>
                <a:cs typeface="Times New Roman" pitchFamily="18" charset="0"/>
              </a:rPr>
              <a:t>de la </a:t>
            </a:r>
            <a:r>
              <a:rPr lang="fr-BE" sz="1100" b="1" u="sng" dirty="0" smtClean="0">
                <a:solidFill>
                  <a:srgbClr val="000080"/>
                </a:solidFill>
                <a:latin typeface="Calibri" pitchFamily="34" charset="0"/>
                <a:cs typeface="Times New Roman" pitchFamily="18" charset="0"/>
              </a:rPr>
              <a:t>formation</a:t>
            </a:r>
          </a:p>
          <a:p>
            <a:pPr eaLnBrk="0" hangingPunct="0"/>
            <a:r>
              <a:rPr lang="fr-BE" sz="900" b="1" i="1" u="sng" dirty="0" smtClean="0">
                <a:solidFill>
                  <a:srgbClr val="FF0000"/>
                </a:solidFill>
                <a:latin typeface="Calibri" pitchFamily="34" charset="0"/>
                <a:cs typeface="Times New Roman" pitchFamily="18" charset="0"/>
              </a:rPr>
              <a:t>ATTENTION CHANGEMENT D’ADRESSE !           </a:t>
            </a:r>
          </a:p>
          <a:p>
            <a:pPr eaLnBrk="0" hangingPunct="0"/>
            <a:endParaRPr lang="fr-BE" sz="1100" dirty="0" smtClean="0">
              <a:solidFill>
                <a:srgbClr val="000080"/>
              </a:solidFill>
              <a:latin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fr-BE" sz="1100" dirty="0" smtClean="0">
                <a:solidFill>
                  <a:srgbClr val="000080"/>
                </a:solidFill>
                <a:latin typeface="Calibri" pitchFamily="34" charset="0"/>
                <a:cs typeface="Times New Roman" pitchFamily="18" charset="0"/>
              </a:rPr>
              <a:t>AIIB </a:t>
            </a:r>
            <a:r>
              <a:rPr lang="fr-BE" sz="1100" dirty="0">
                <a:solidFill>
                  <a:srgbClr val="000080"/>
                </a:solidFill>
                <a:latin typeface="Calibri" pitchFamily="34" charset="0"/>
                <a:cs typeface="Times New Roman" pitchFamily="18" charset="0"/>
              </a:rPr>
              <a:t>– VUKB </a:t>
            </a:r>
            <a:r>
              <a:rPr lang="fr-BE" sz="1100" dirty="0" smtClean="0">
                <a:solidFill>
                  <a:srgbClr val="000080"/>
                </a:solidFill>
                <a:latin typeface="Calibri" pitchFamily="34" charset="0"/>
                <a:cs typeface="Times New Roman" pitchFamily="18" charset="0"/>
              </a:rPr>
              <a:t>asbl</a:t>
            </a:r>
            <a:endParaRPr lang="fr-BE" sz="1100" dirty="0">
              <a:latin typeface="Calibri" pitchFamily="34" charset="0"/>
            </a:endParaRPr>
          </a:p>
          <a:p>
            <a:pPr eaLnBrk="0" hangingPunct="0"/>
            <a:r>
              <a:rPr lang="fr-BE" sz="1100" dirty="0">
                <a:solidFill>
                  <a:srgbClr val="000080"/>
                </a:solidFill>
                <a:latin typeface="Calibri" pitchFamily="34" charset="0"/>
                <a:cs typeface="Times New Roman" pitchFamily="18" charset="0"/>
              </a:rPr>
              <a:t>Rue </a:t>
            </a:r>
            <a:r>
              <a:rPr lang="fr-BE" sz="1100" dirty="0" smtClean="0">
                <a:solidFill>
                  <a:srgbClr val="000080"/>
                </a:solidFill>
                <a:latin typeface="Calibri" pitchFamily="34" charset="0"/>
                <a:cs typeface="Times New Roman" pitchFamily="18" charset="0"/>
              </a:rPr>
              <a:t>des Deux Eglises, 33</a:t>
            </a:r>
            <a:endParaRPr lang="fr-BE" sz="1100" dirty="0">
              <a:latin typeface="Calibri" pitchFamily="34" charset="0"/>
            </a:endParaRPr>
          </a:p>
          <a:p>
            <a:pPr eaLnBrk="0" hangingPunct="0"/>
            <a:r>
              <a:rPr lang="fr-BE" sz="1100" dirty="0">
                <a:solidFill>
                  <a:srgbClr val="000080"/>
                </a:solidFill>
                <a:latin typeface="Calibri" pitchFamily="34" charset="0"/>
                <a:cs typeface="Times New Roman" pitchFamily="18" charset="0"/>
              </a:rPr>
              <a:t>1000 Bruxelles</a:t>
            </a:r>
          </a:p>
          <a:p>
            <a:pPr eaLnBrk="0" hangingPunct="0"/>
            <a:endParaRPr lang="fr-BE" sz="900" dirty="0" smtClean="0">
              <a:solidFill>
                <a:schemeClr val="accent2"/>
              </a:solidFill>
              <a:latin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fr-BE" sz="900" dirty="0" smtClean="0">
                <a:solidFill>
                  <a:schemeClr val="accent2"/>
                </a:solidFill>
                <a:latin typeface="Calibri" pitchFamily="34" charset="0"/>
                <a:cs typeface="Times New Roman" pitchFamily="18" charset="0"/>
              </a:rPr>
              <a:t>Métro</a:t>
            </a:r>
            <a:r>
              <a:rPr lang="fr-BE" sz="900" dirty="0">
                <a:solidFill>
                  <a:schemeClr val="accent2"/>
                </a:solidFill>
                <a:latin typeface="Calibri" pitchFamily="34" charset="0"/>
                <a:cs typeface="Times New Roman" pitchFamily="18" charset="0"/>
              </a:rPr>
              <a:t>: </a:t>
            </a:r>
            <a:r>
              <a:rPr lang="fr-BE" sz="900" dirty="0" smtClean="0">
                <a:solidFill>
                  <a:schemeClr val="accent2"/>
                </a:solidFill>
                <a:latin typeface="Calibri" pitchFamily="34" charset="0"/>
                <a:cs typeface="Times New Roman" pitchFamily="18" charset="0"/>
              </a:rPr>
              <a:t>Arts-loi</a:t>
            </a:r>
          </a:p>
          <a:p>
            <a:pPr eaLnBrk="0" hangingPunct="0"/>
            <a:r>
              <a:rPr lang="fr-BE" sz="900" dirty="0" smtClean="0">
                <a:solidFill>
                  <a:srgbClr val="000080"/>
                </a:solidFill>
                <a:latin typeface="Calibri" pitchFamily="34" charset="0"/>
                <a:cs typeface="Times New Roman" pitchFamily="18" charset="0"/>
              </a:rPr>
              <a:t>Gare</a:t>
            </a:r>
            <a:r>
              <a:rPr lang="fr-BE" sz="900" dirty="0">
                <a:solidFill>
                  <a:srgbClr val="000080"/>
                </a:solidFill>
                <a:latin typeface="Calibri" pitchFamily="34" charset="0"/>
                <a:cs typeface="Times New Roman" pitchFamily="18" charset="0"/>
              </a:rPr>
              <a:t>: Schuman</a:t>
            </a:r>
          </a:p>
        </p:txBody>
      </p:sp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3357563" y="755650"/>
            <a:ext cx="3168650" cy="584775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fr-BE" sz="1600" b="1" dirty="0" smtClean="0">
                <a:solidFill>
                  <a:schemeClr val="accent2"/>
                </a:solidFill>
              </a:rPr>
              <a:t>FORMATION STARTER</a:t>
            </a:r>
            <a:endParaRPr lang="fr-BE" sz="1600" b="1" dirty="0">
              <a:solidFill>
                <a:schemeClr val="accent2"/>
              </a:solidFill>
            </a:endParaRPr>
          </a:p>
          <a:p>
            <a:pPr algn="ctr"/>
            <a:r>
              <a:rPr lang="fr-BE" sz="1600" b="1" dirty="0">
                <a:solidFill>
                  <a:schemeClr val="accent2"/>
                </a:solidFill>
              </a:rPr>
              <a:t>PROGRAMME</a:t>
            </a:r>
            <a:endParaRPr lang="fr-BE" sz="1600" dirty="0">
              <a:solidFill>
                <a:schemeClr val="accent2"/>
              </a:solidFill>
            </a:endParaRPr>
          </a:p>
        </p:txBody>
      </p:sp>
      <p:pic>
        <p:nvPicPr>
          <p:cNvPr id="2063" name="Picture 15" descr="Logo AIIB 20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2656" y="179512"/>
            <a:ext cx="1700213" cy="1431925"/>
          </a:xfrm>
          <a:prstGeom prst="rect">
            <a:avLst/>
          </a:prstGeom>
          <a:noFill/>
        </p:spPr>
      </p:pic>
      <p:pic>
        <p:nvPicPr>
          <p:cNvPr id="2064" name="Picture 16" descr="LogoCuraliaWeb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61248" y="8172400"/>
            <a:ext cx="680434" cy="575642"/>
          </a:xfrm>
          <a:prstGeom prst="rect">
            <a:avLst/>
          </a:prstGeom>
          <a:noFill/>
        </p:spPr>
      </p:pic>
      <p:sp>
        <p:nvSpPr>
          <p:cNvPr id="2065" name="Text Box 17"/>
          <p:cNvSpPr txBox="1">
            <a:spLocks noChangeArrowheads="1"/>
          </p:cNvSpPr>
          <p:nvPr/>
        </p:nvSpPr>
        <p:spPr bwMode="auto">
          <a:xfrm>
            <a:off x="3789363" y="7164388"/>
            <a:ext cx="25209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BE" sz="1200" b="1" dirty="0">
                <a:solidFill>
                  <a:schemeClr val="accent6"/>
                </a:solidFill>
                <a:latin typeface="Calibri" pitchFamily="34" charset="0"/>
              </a:rPr>
              <a:t>Avec la précieuse collaboration de:</a:t>
            </a:r>
          </a:p>
        </p:txBody>
      </p:sp>
      <p:sp>
        <p:nvSpPr>
          <p:cNvPr id="2070" name="Rectangle 22"/>
          <p:cNvSpPr>
            <a:spLocks noChangeArrowheads="1"/>
          </p:cNvSpPr>
          <p:nvPr/>
        </p:nvSpPr>
        <p:spPr bwMode="auto">
          <a:xfrm>
            <a:off x="1952625" y="3895725"/>
            <a:ext cx="1841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fr-BE" sz="1000">
                <a:solidFill>
                  <a:srgbClr val="000000"/>
                </a:solidFill>
                <a:latin typeface="Verdana" pitchFamily="34" charset="0"/>
                <a:cs typeface="Times New Roman" pitchFamily="18" charset="0"/>
              </a:rPr>
              <a:t/>
            </a:r>
            <a:br>
              <a:rPr lang="fr-BE" sz="1000">
                <a:solidFill>
                  <a:srgbClr val="000000"/>
                </a:solidFill>
                <a:latin typeface="Verdana" pitchFamily="34" charset="0"/>
                <a:cs typeface="Times New Roman" pitchFamily="18" charset="0"/>
              </a:rPr>
            </a:br>
            <a:endParaRPr lang="fr-BE"/>
          </a:p>
        </p:txBody>
      </p:sp>
      <p:pic>
        <p:nvPicPr>
          <p:cNvPr id="2069" name="Picture 21" descr="Description : Description : cid:image001.jpg@01CD05AF.AB2AD8A0"/>
          <p:cNvPicPr>
            <a:picLocks noChangeAspect="1" noChangeArrowheads="1"/>
          </p:cNvPicPr>
          <p:nvPr/>
        </p:nvPicPr>
        <p:blipFill>
          <a:blip r:embed="rId4" r:link="rId5" cstate="print"/>
          <a:srcRect/>
          <a:stretch>
            <a:fillRect/>
          </a:stretch>
        </p:blipFill>
        <p:spPr bwMode="auto">
          <a:xfrm>
            <a:off x="2924944" y="8532440"/>
            <a:ext cx="723900" cy="257175"/>
          </a:xfrm>
          <a:prstGeom prst="rect">
            <a:avLst/>
          </a:prstGeom>
          <a:noFill/>
        </p:spPr>
      </p:pic>
      <p:sp>
        <p:nvSpPr>
          <p:cNvPr id="2071" name="Rectangle 23"/>
          <p:cNvSpPr>
            <a:spLocks noChangeArrowheads="1"/>
          </p:cNvSpPr>
          <p:nvPr/>
        </p:nvSpPr>
        <p:spPr bwMode="auto">
          <a:xfrm>
            <a:off x="1952625" y="4672013"/>
            <a:ext cx="1841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fr-BE" sz="1000" dirty="0">
                <a:solidFill>
                  <a:srgbClr val="000000"/>
                </a:solidFill>
                <a:latin typeface="Verdana" pitchFamily="34" charset="0"/>
                <a:cs typeface="Times New Roman" pitchFamily="18" charset="0"/>
              </a:rPr>
              <a:t/>
            </a:r>
            <a:br>
              <a:rPr lang="fr-BE" sz="1000" dirty="0">
                <a:solidFill>
                  <a:srgbClr val="000000"/>
                </a:solidFill>
                <a:latin typeface="Verdana" pitchFamily="34" charset="0"/>
                <a:cs typeface="Times New Roman" pitchFamily="18" charset="0"/>
              </a:rPr>
            </a:br>
            <a:endParaRPr lang="fr-BE" dirty="0"/>
          </a:p>
        </p:txBody>
      </p:sp>
      <p:pic>
        <p:nvPicPr>
          <p:cNvPr id="12" name="Image 11" descr="C:\Users\Claudine\AppData\Local\Microsoft\Windows\INetCache\Content.Outlook\NAVS9K5B\HM_3D_BS_V.jpg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636912" y="7380312"/>
            <a:ext cx="1296144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Image 3" descr="Résultat d’images pour révision images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869159" y="1547664"/>
            <a:ext cx="1255199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Image 13" descr="Description: http://intranet/portal/fr/conseil/mail/riziv-logo.png"/>
          <p:cNvPicPr/>
          <p:nvPr/>
        </p:nvPicPr>
        <p:blipFill>
          <a:blip r:embed="rId8" r:link="rId9" cstate="print"/>
          <a:srcRect/>
          <a:stretch>
            <a:fillRect/>
          </a:stretch>
        </p:blipFill>
        <p:spPr bwMode="auto">
          <a:xfrm>
            <a:off x="5805264" y="7668344"/>
            <a:ext cx="5715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221088" y="8172400"/>
            <a:ext cx="648072" cy="5654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Bild 1" descr="cid:image003.png@01CDED88.8F18BA30"/>
          <p:cNvPicPr/>
          <p:nvPr/>
        </p:nvPicPr>
        <p:blipFill>
          <a:blip r:embed="rId11" r:link="rId12" cstate="print"/>
          <a:srcRect/>
          <a:stretch>
            <a:fillRect/>
          </a:stretch>
        </p:blipFill>
        <p:spPr bwMode="auto">
          <a:xfrm>
            <a:off x="4005064" y="7668344"/>
            <a:ext cx="1423987" cy="347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1111</TotalTime>
  <Words>152</Words>
  <Application>Microsoft Office PowerPoint</Application>
  <PresentationFormat>Affichage à l'écran (4:3)</PresentationFormat>
  <Paragraphs>52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Default Design</vt:lpstr>
      <vt:lpstr>Diapositive 1</vt:lpstr>
    </vt:vector>
  </TitlesOfParts>
  <Company>Curalia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aiib</dc:creator>
  <cp:lastModifiedBy>Claudine</cp:lastModifiedBy>
  <cp:revision>79</cp:revision>
  <dcterms:created xsi:type="dcterms:W3CDTF">2013-11-04T14:17:04Z</dcterms:created>
  <dcterms:modified xsi:type="dcterms:W3CDTF">2016-09-24T23:21:45Z</dcterms:modified>
</cp:coreProperties>
</file>